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82" r:id="rId4"/>
    <p:sldId id="262" r:id="rId5"/>
    <p:sldId id="263" r:id="rId6"/>
    <p:sldId id="267" r:id="rId7"/>
    <p:sldId id="281" r:id="rId8"/>
    <p:sldId id="264" r:id="rId9"/>
    <p:sldId id="268" r:id="rId10"/>
    <p:sldId id="271" r:id="rId11"/>
    <p:sldId id="272" r:id="rId12"/>
    <p:sldId id="274" r:id="rId13"/>
    <p:sldId id="276" r:id="rId14"/>
    <p:sldId id="277" r:id="rId15"/>
    <p:sldId id="278" r:id="rId16"/>
    <p:sldId id="279" r:id="rId17"/>
    <p:sldId id="284" r:id="rId18"/>
    <p:sldId id="283" r:id="rId19"/>
    <p:sldId id="285" r:id="rId20"/>
    <p:sldId id="286" r:id="rId21"/>
    <p:sldId id="280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CAF23E8-5C87-4269-9262-C40D3B107A1B}">
          <p14:sldIdLst>
            <p14:sldId id="256"/>
            <p14:sldId id="260"/>
            <p14:sldId id="282"/>
            <p14:sldId id="262"/>
            <p14:sldId id="263"/>
            <p14:sldId id="267"/>
            <p14:sldId id="281"/>
            <p14:sldId id="264"/>
            <p14:sldId id="268"/>
            <p14:sldId id="271"/>
            <p14:sldId id="272"/>
            <p14:sldId id="274"/>
            <p14:sldId id="276"/>
            <p14:sldId id="277"/>
            <p14:sldId id="278"/>
            <p14:sldId id="279"/>
            <p14:sldId id="284"/>
            <p14:sldId id="283"/>
            <p14:sldId id="285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552"/>
    <a:srgbClr val="05A0D1"/>
    <a:srgbClr val="C27EFA"/>
    <a:srgbClr val="064C8C"/>
    <a:srgbClr val="FFFFFF"/>
    <a:srgbClr val="9B196D"/>
    <a:srgbClr val="00396F"/>
    <a:srgbClr val="F1FAF9"/>
    <a:srgbClr val="75945D"/>
    <a:srgbClr val="9AC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58" y="6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A45C1-02E2-444F-82E4-E3540C74CAFF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79641-30EA-419D-A235-CC78FA0E21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536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Dobrý den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476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9641-30EA-419D-A235-CC78FA0E21B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212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E5429-7DF2-9C09-80C3-A4213446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FAAE19-7B75-8742-9F1D-81DB0AAA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58BFE9-1101-80B1-1197-B34AE5C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24EC9D-07E8-2701-8B30-AF5DB4A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B79964-B2D8-E3E4-6ADA-B6E8E04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4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F08031-FF77-A23F-9C9E-E66C946C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79C1EA-3D40-5AFA-148A-F57AFA0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7D3A01-C64C-0320-7CC2-9DAF97F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079B0F-56FD-E3A9-0EB3-2DD4D8F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77FA5F-EBF1-16AB-C295-760F473B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62DE526-9246-7B0D-AA28-39A32BB59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6295EF-07CA-F9AF-F024-2FC32D002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438B51-A877-4C51-B28E-A053B021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A79726-F4D7-ACDE-3B6D-4DA5525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9476C1-5F39-A580-4B27-84C335D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8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1ECD95-D17F-503A-49AF-1BE089A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C23EB-2012-2771-A6C2-DB1A2A66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592CDC-AFF2-8164-A0DF-F81C0A6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EA21E2-BBE8-7CC6-5A60-ABE2982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55AE00-196D-CA48-E592-1597D35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B19CE-8E34-A723-91ED-10A5AE4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2B9806-B5A3-01D5-DA33-8F4AC4AC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871A96-2D01-5485-7131-64ED6A2D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49B52-C01F-D303-8E22-C6467C72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86CEB9-075E-3349-99C4-5B6FA1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0A6D0E-7E0D-B576-C5A9-94219D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721B76-1684-7BBC-398F-01C18303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4FB821F-942A-AD35-9A17-65A69AA8E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7ECB9E-B298-3738-797D-882D92C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3FBB1FF-48A4-E969-FEC8-9F8994F1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A9A31B-E060-41C9-203F-419E49D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56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A5817-F0FD-0A52-C028-9B4B317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B49F121-2E30-E9F0-1E10-43E2D4A2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31FFBE-E4FD-5C38-C4D7-4324C8FE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531252-48CB-D19F-413C-45B286CE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6E6D98-1C1E-05EB-C7FD-E30445B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5366A44-6652-58CC-F41E-C9D72FCA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68137-A03E-9A9E-57BC-E79DF12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59DFA62-3F71-778D-0E7D-5990F35E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DC39CF-BE32-8375-5CAF-2062F5F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A4B95A-191E-DA34-412B-66C59200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0B031D4-17A9-A4B7-0A14-8073B29E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61A4B-2D0C-AF16-A44C-16CCF8A0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AC0B062-3093-CF88-DBF9-E47AE2D7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944925-E7D2-E038-1838-E01A6331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34176E-89F4-F8D6-CB90-597D34C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BDD4D-AAED-9FFD-FCA3-47CC945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0D470C-76D3-43EB-C17F-2A73E1B1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998CE5-B9C1-B7F7-D1DE-BE08F6AF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A0382F-D950-DB85-02A3-980BEEC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543FB37-33C3-CFFE-9925-53A7ED0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7C4817-8805-C2FF-F4BA-66C6C88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5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5B31D-9454-D3A5-F88F-11CE6950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E5D828E-B57D-FCA9-AEC8-3020DFA0D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ADA96-FB43-D2E5-5099-6CF625B9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9438A2-69D4-BA05-08E7-6B528D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7D6FC3A-5738-C6D6-BBBB-8D582EC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6523DF-1FE6-0CC7-17A7-D167DB6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EC44C34-7116-4C29-50DD-428333E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27E5F2-6CCB-2E7E-232D-615B2BFB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983E60-D18D-09C4-B2E0-39C2CFE82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605-6696-4422-8824-F3ABA8648C1D}" type="datetimeFigureOut">
              <a:rPr lang="cs-CZ" smtClean="0"/>
              <a:t>19.01.2023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DC02C-211B-00E9-A7DE-118001A4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0199A2-C5D9-72EC-5263-58C5EB5CF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vironmental-conscience.com/smart-homes-pros-cons/" TargetMode="External"/><Relationship Id="rId2" Type="http://schemas.openxmlformats.org/officeDocument/2006/relationships/hyperlink" Target="https://www.cnet.com/home/energy-and-utilities/the-best-energy-saving-smart-home-gadgets-to-help-you-save-on-utility-bill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curity.org/home-automatio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pavek/chytradomacnos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sv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4A5564"/>
          </a:fgClr>
          <a:bgClr>
            <a:srgbClr val="1A1E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61B2-0C1B-72C5-4674-7C49D097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400" dirty="0">
                <a:latin typeface="Franklin Gothic Demi" panose="020B07030201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Internet věcí a chytrá domácnost</a:t>
            </a:r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Mobilní zařízení s aplikacemi">
            <a:extLst>
              <a:ext uri="{FF2B5EF4-FFF2-40B4-BE49-F238E27FC236}">
                <a16:creationId xmlns:a16="http://schemas.microsoft.com/office/drawing/2014/main" id="{BB04C680-BC11-B7CF-D8ED-6AA803685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9" r="13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9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DCF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68645" y="29626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28003" y="2078067"/>
            <a:ext cx="7671289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28003" y="222162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Je to zařízení, přes které se reguluje teplota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21322" y="3320633"/>
            <a:ext cx="7671289" cy="139871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9898" y="3441099"/>
            <a:ext cx="7903793" cy="965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Šetří energii tak, že když nikdo není doma, termostat sníží teplotu. Naopak když je někdo na cestě domů, tak se teplota zvýší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55189" y="5168964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96114" y="5234510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Může se časovač ovládat přes aplikaci v mobilu. 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Může se zapnout i podle aktuálního počasí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21322" y="5871740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Obrázek 16" descr="Obsah obrázku text, zařízení&#10;&#10;Popis byl vytvořen automaticky">
            <a:extLst>
              <a:ext uri="{FF2B5EF4-FFF2-40B4-BE49-F238E27FC236}">
                <a16:creationId xmlns:a16="http://schemas.microsoft.com/office/drawing/2014/main" id="{3E33B02A-C847-17E6-BAE2-A94A98F29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74" y="1654579"/>
            <a:ext cx="3630440" cy="3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775699" y="489311"/>
            <a:ext cx="26847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65970" y="201971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Díky chytré domácnosti můžeme zabezpečit dům např. poplašnými alarmy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Grafický objekt 2" descr="Bezpečnostní kamera obrys">
            <a:extLst>
              <a:ext uri="{FF2B5EF4-FFF2-40B4-BE49-F238E27FC236}">
                <a16:creationId xmlns:a16="http://schemas.microsoft.com/office/drawing/2014/main" id="{4402DBE1-3BD2-F25B-0677-DF68CBAFF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276" y="233543"/>
            <a:ext cx="914400" cy="91440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2065970" y="3485861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Při vloupání lze použít kamerový záznam pro jednodušší dopadení pachatele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798A446-78DA-A530-BA5E-2DDDD914201E}"/>
              </a:ext>
            </a:extLst>
          </p:cNvPr>
          <p:cNvSpPr txBox="1"/>
          <p:nvPr/>
        </p:nvSpPr>
        <p:spPr>
          <a:xfrm>
            <a:off x="2065970" y="5087079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Celkově je důležité dbát na bezpečnost, proto je důležité používat silná hesla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7A59E62D-1973-16DF-F399-2850596F4ABE}"/>
              </a:ext>
            </a:extLst>
          </p:cNvPr>
          <p:cNvSpPr/>
          <p:nvPr/>
        </p:nvSpPr>
        <p:spPr>
          <a:xfrm>
            <a:off x="12827355" y="934628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4CC38B55-5279-9B47-8BEE-45C107FDA360}"/>
              </a:ext>
            </a:extLst>
          </p:cNvPr>
          <p:cNvSpPr/>
          <p:nvPr/>
        </p:nvSpPr>
        <p:spPr>
          <a:xfrm>
            <a:off x="12961297" y="934628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1F86F198-DD95-A1E7-42BC-9077E0C070DD}"/>
              </a:ext>
            </a:extLst>
          </p:cNvPr>
          <p:cNvSpPr/>
          <p:nvPr/>
        </p:nvSpPr>
        <p:spPr>
          <a:xfrm>
            <a:off x="13168205" y="1143517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C81E6C40-8B78-4CA7-D465-19B8F6AFE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326" y="1480925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2849"/>
      </p:ext>
    </p:extLst>
  </p:cSld>
  <p:clrMapOvr>
    <a:masterClrMapping/>
  </p:clrMapOvr>
  <p:transition spd="slow">
    <p:cover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572071" y="28771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09855" y="1972155"/>
            <a:ext cx="4836812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409855" y="211571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09854" y="2896499"/>
            <a:ext cx="7795274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09855" y="2935388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pohybu, noční vidění a možnost záznamu a přenosu obrazu na chytrý telefon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443723" y="4105059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84648" y="4170605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Chytré kamery dokážou rozpoznávat tváře, nebo rozpoznají vozidlo, lidi i zvířata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591B32A-32AF-D9E7-0CDD-19C3D1CF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35" y="1541914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0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alarmy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114586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Bezpečnostní alarmy jsou obvykle vybaveny senzory, jako jsou detektory pohybu, dále dveřní a okenní senzory proti vloupání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3494077"/>
            <a:ext cx="7671289" cy="5794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3532965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i senzory poskytující detekci hluku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01179" y="4446297"/>
            <a:ext cx="7671289" cy="13013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42105" y="4511843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Podobným typem jsou i požární senzory, které obsahují detektory kouře. Po detekci alarm může vypnout elektrické spotřebiče kvůli bezpečnosti</a:t>
            </a:r>
          </a:p>
        </p:txBody>
      </p:sp>
      <p:pic>
        <p:nvPicPr>
          <p:cNvPr id="17" name="Obrázek 16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06D84A6C-B6F8-26F7-E337-73F119E3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290" y="1905376"/>
            <a:ext cx="3577281" cy="2567850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4C3D452B-00BC-348B-3395-0B1AEB94F250}"/>
              </a:ext>
            </a:extLst>
          </p:cNvPr>
          <p:cNvSpPr txBox="1"/>
          <p:nvPr/>
        </p:nvSpPr>
        <p:spPr>
          <a:xfrm>
            <a:off x="171382" y="4503303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000" dirty="0">
                <a:solidFill>
                  <a:srgbClr val="FF0000"/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67BD3D07-05C8-2080-14D0-FE9B309FE07E}"/>
              </a:ext>
            </a:extLst>
          </p:cNvPr>
          <p:cNvSpPr/>
          <p:nvPr/>
        </p:nvSpPr>
        <p:spPr>
          <a:xfrm>
            <a:off x="545985" y="-11147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71F111FC-7C97-0538-45B5-27AB0FE48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514" y="-1031026"/>
            <a:ext cx="914400" cy="914400"/>
          </a:xfrm>
          <a:prstGeom prst="rect">
            <a:avLst/>
          </a:prstGeom>
        </p:spPr>
      </p:pic>
      <p:sp>
        <p:nvSpPr>
          <p:cNvPr id="12" name="Ovál 11">
            <a:extLst>
              <a:ext uri="{FF2B5EF4-FFF2-40B4-BE49-F238E27FC236}">
                <a16:creationId xmlns:a16="http://schemas.microsoft.com/office/drawing/2014/main" id="{418D6AD7-6A4E-D8A5-EA10-73BB963B4924}"/>
              </a:ext>
            </a:extLst>
          </p:cNvPr>
          <p:cNvSpPr/>
          <p:nvPr/>
        </p:nvSpPr>
        <p:spPr>
          <a:xfrm>
            <a:off x="12410831" y="739760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D7FE677E-9EA5-BAF9-2AB1-3165507ED261}"/>
              </a:ext>
            </a:extLst>
          </p:cNvPr>
          <p:cNvSpPr/>
          <p:nvPr/>
        </p:nvSpPr>
        <p:spPr>
          <a:xfrm>
            <a:off x="12544773" y="739760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F128AD34-B1CD-F665-F5B6-D8B5A765782A}"/>
              </a:ext>
            </a:extLst>
          </p:cNvPr>
          <p:cNvSpPr/>
          <p:nvPr/>
        </p:nvSpPr>
        <p:spPr>
          <a:xfrm>
            <a:off x="12751681" y="948649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87F48043-651B-0E37-1B54-25454EDDD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947" y="1356325"/>
            <a:ext cx="4061407" cy="40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604656" y="507772"/>
            <a:ext cx="358106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261948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479720" y="1946600"/>
            <a:ext cx="9702156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automatické ovládání elektronických zařízení ve vaší domácnost připojené k internetu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753B510-056E-ACAF-184F-6476673E1148}"/>
              </a:ext>
            </a:extLst>
          </p:cNvPr>
          <p:cNvSpPr txBox="1"/>
          <p:nvPr/>
        </p:nvSpPr>
        <p:spPr>
          <a:xfrm>
            <a:off x="1479720" y="3516403"/>
            <a:ext cx="9173766" cy="2521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- automatizace je nastavení zařízení tak, aby se vzájemně spouštěla,</a:t>
            </a:r>
          </a:p>
          <a:p>
            <a:r>
              <a:rPr lang="cs-CZ" sz="3600" dirty="0">
                <a:solidFill>
                  <a:srgbClr val="FFFFFF"/>
                </a:solidFill>
                <a:effectLst/>
                <a:latin typeface="Franklin Gothic Demi Cond" panose="020B0706030402020204" pitchFamily="34" charset="0"/>
              </a:rPr>
              <a:t>např. když detektor kouře detekuje kouř, spustí se alarm, který může spustit hasící zařízení</a:t>
            </a:r>
            <a:endParaRPr lang="cs-CZ" sz="3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" name="Grafický objekt 6" descr="Robot obrys">
            <a:extLst>
              <a:ext uri="{FF2B5EF4-FFF2-40B4-BE49-F238E27FC236}">
                <a16:creationId xmlns:a16="http://schemas.microsoft.com/office/drawing/2014/main" id="{158618C4-65CF-A96C-EFAA-4BBC18DB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14" y="29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2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496830" y="259435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Chytrý vysavač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418581" y="626492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kamery mají rozmanité funkce: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44334" y="1875369"/>
            <a:ext cx="7795274" cy="138521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44335" y="1914259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jsou vybaveny senzory, softwarem a dalšími technologiemi, které jim umožňují automaticky vysávat a řídit svůj pohyb po místnosti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ADF29BD-1514-6804-4D92-12282CFF9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825" y="2214146"/>
            <a:ext cx="3360711" cy="3205278"/>
          </a:xfrm>
          <a:prstGeom prst="rect">
            <a:avLst/>
          </a:prstGeom>
        </p:spPr>
      </p:pic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F16B5227-6BE1-CA5A-7BA5-BDB5E1EE828B}"/>
              </a:ext>
            </a:extLst>
          </p:cNvPr>
          <p:cNvSpPr/>
          <p:nvPr/>
        </p:nvSpPr>
        <p:spPr>
          <a:xfrm>
            <a:off x="290073" y="3516203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7D9050B-96FA-B82A-F88E-F7D757290B84}"/>
              </a:ext>
            </a:extLst>
          </p:cNvPr>
          <p:cNvSpPr txBox="1"/>
          <p:nvPr/>
        </p:nvSpPr>
        <p:spPr>
          <a:xfrm>
            <a:off x="290074" y="3555092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Některé chytré vysavače poskytují také funkce jako detekci nečistot nebo návrat na nabíjecí stanici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538E91AA-19FE-3163-A205-F7325BC63AE7}"/>
              </a:ext>
            </a:extLst>
          </p:cNvPr>
          <p:cNvSpPr/>
          <p:nvPr/>
        </p:nvSpPr>
        <p:spPr>
          <a:xfrm>
            <a:off x="290073" y="4924758"/>
            <a:ext cx="7795274" cy="10577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64386682-2952-6000-DD2E-744CE136C361}"/>
              </a:ext>
            </a:extLst>
          </p:cNvPr>
          <p:cNvSpPr txBox="1"/>
          <p:nvPr/>
        </p:nvSpPr>
        <p:spPr>
          <a:xfrm>
            <a:off x="339751" y="49956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- Chytré vysavače pomáhají uživatelům ušetřit čas a úsilí při úklidu a tím zlepšit kvalitu života</a:t>
            </a:r>
          </a:p>
        </p:txBody>
      </p:sp>
    </p:spTree>
    <p:extLst>
      <p:ext uri="{BB962C8B-B14F-4D97-AF65-F5344CB8AC3E}">
        <p14:creationId xmlns:p14="http://schemas.microsoft.com/office/powerpoint/2010/main" val="986660789"/>
      </p:ext>
    </p:extLst>
  </p:cSld>
  <p:clrMapOvr>
    <a:masterClrMapping/>
  </p:clrMapOvr>
  <p:transition spd="slow">
    <p:cover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246460" y="850706"/>
            <a:ext cx="3744736" cy="378058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525387" y="191812"/>
            <a:ext cx="5695723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3605618" y="253448"/>
            <a:ext cx="6695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Další příklady automatizace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119627" y="815274"/>
            <a:ext cx="3744736" cy="369111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347116" y="1000202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1890313" y="8776425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Obrázek 5" descr="Obsah obrázku text, zařízení&#10;&#10;Popis byl vytvořen automaticky">
            <a:extLst>
              <a:ext uri="{FF2B5EF4-FFF2-40B4-BE49-F238E27FC236}">
                <a16:creationId xmlns:a16="http://schemas.microsoft.com/office/drawing/2014/main" id="{D99D3557-21BF-3F6B-00C5-8B46BA66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5" y="1280241"/>
            <a:ext cx="2761176" cy="2761176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800517F6-FA62-5CEF-697B-C8582CDA6686}"/>
              </a:ext>
            </a:extLst>
          </p:cNvPr>
          <p:cNvSpPr txBox="1"/>
          <p:nvPr/>
        </p:nvSpPr>
        <p:spPr>
          <a:xfrm>
            <a:off x="394221" y="4726059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7049444A-5B08-2EA8-5514-E277649A7E74}"/>
              </a:ext>
            </a:extLst>
          </p:cNvPr>
          <p:cNvSpPr/>
          <p:nvPr/>
        </p:nvSpPr>
        <p:spPr>
          <a:xfrm>
            <a:off x="4456070" y="1390025"/>
            <a:ext cx="3744736" cy="37805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93C31A03-B2B6-8C8D-D20A-2DF791D78127}"/>
              </a:ext>
            </a:extLst>
          </p:cNvPr>
          <p:cNvSpPr/>
          <p:nvPr/>
        </p:nvSpPr>
        <p:spPr>
          <a:xfrm>
            <a:off x="4329237" y="1354593"/>
            <a:ext cx="3744736" cy="36911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CE3A489-FE95-C502-358D-E373713C7DED}"/>
              </a:ext>
            </a:extLst>
          </p:cNvPr>
          <p:cNvSpPr/>
          <p:nvPr/>
        </p:nvSpPr>
        <p:spPr>
          <a:xfrm>
            <a:off x="4556726" y="153952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7" name="Obrázek 26" descr="Obsah obrázku interiér, světlo&#10;&#10;Popis byl vytvořen automaticky">
            <a:extLst>
              <a:ext uri="{FF2B5EF4-FFF2-40B4-BE49-F238E27FC236}">
                <a16:creationId xmlns:a16="http://schemas.microsoft.com/office/drawing/2014/main" id="{4C098363-6DD3-BCD7-8DEA-6AE120C2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08" y="1989681"/>
            <a:ext cx="2581275" cy="2581275"/>
          </a:xfrm>
          <a:prstGeom prst="rect">
            <a:avLst/>
          </a:prstGeom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D027439D-28C5-014E-ABD5-68AE44B091EE}"/>
              </a:ext>
            </a:extLst>
          </p:cNvPr>
          <p:cNvSpPr txBox="1"/>
          <p:nvPr/>
        </p:nvSpPr>
        <p:spPr>
          <a:xfrm>
            <a:off x="4456070" y="5385776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Hlasový asistenti</a:t>
            </a: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F7A4A440-49A5-014A-6189-2DEE709B82D5}"/>
              </a:ext>
            </a:extLst>
          </p:cNvPr>
          <p:cNvSpPr/>
          <p:nvPr/>
        </p:nvSpPr>
        <p:spPr>
          <a:xfrm>
            <a:off x="8338589" y="1048713"/>
            <a:ext cx="3744736" cy="37805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D7B33466-B47F-6599-27DF-188529F61A85}"/>
              </a:ext>
            </a:extLst>
          </p:cNvPr>
          <p:cNvSpPr/>
          <p:nvPr/>
        </p:nvSpPr>
        <p:spPr>
          <a:xfrm>
            <a:off x="8428296" y="1021687"/>
            <a:ext cx="3744736" cy="3691111"/>
          </a:xfrm>
          <a:prstGeom prst="ellipse">
            <a:avLst/>
          </a:prstGeom>
          <a:solidFill>
            <a:srgbClr val="FE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DDB85B0E-117B-3AA5-4A08-A147DB9493FB}"/>
              </a:ext>
            </a:extLst>
          </p:cNvPr>
          <p:cNvSpPr/>
          <p:nvPr/>
        </p:nvSpPr>
        <p:spPr>
          <a:xfrm>
            <a:off x="8719440" y="1197411"/>
            <a:ext cx="3289757" cy="332125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6A3833DC-694B-FBB8-F052-9BBAD3E0647A}"/>
              </a:ext>
            </a:extLst>
          </p:cNvPr>
          <p:cNvSpPr txBox="1"/>
          <p:nvPr/>
        </p:nvSpPr>
        <p:spPr>
          <a:xfrm>
            <a:off x="8719440" y="5007203"/>
            <a:ext cx="383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Detektor kouře</a:t>
            </a:r>
          </a:p>
        </p:txBody>
      </p:sp>
      <p:pic>
        <p:nvPicPr>
          <p:cNvPr id="36" name="Obrázek 35" descr="Obsah obrázku interiér, bílá, motor&#10;&#10;Popis byl vytvořen automaticky">
            <a:extLst>
              <a:ext uri="{FF2B5EF4-FFF2-40B4-BE49-F238E27FC236}">
                <a16:creationId xmlns:a16="http://schemas.microsoft.com/office/drawing/2014/main" id="{DC7E7885-D79C-2745-9660-2BA3E6839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73" y="1989681"/>
            <a:ext cx="2483089" cy="1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214"/>
      </p:ext>
    </p:extLst>
  </p:cSld>
  <p:clrMapOvr>
    <a:masterClrMapping/>
  </p:clrMapOvr>
  <p:transition spd="slow">
    <p:cover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interiér, uspořádáno&#10;&#10;Popis byl vytvořen automaticky">
            <a:extLst>
              <a:ext uri="{FF2B5EF4-FFF2-40B4-BE49-F238E27FC236}">
                <a16:creationId xmlns:a16="http://schemas.microsoft.com/office/drawing/2014/main" id="{80EBF38B-78E5-FE06-EC82-22D6EAA4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25000"/>
                    </a14:imgEffect>
                    <a14:imgEffect>
                      <a14:colorTemperature colorTemp="6402"/>
                    </a14:imgEffect>
                    <a14:imgEffect>
                      <a14:saturation sat="69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0432"/>
          <a:stretch/>
        </p:blipFill>
        <p:spPr>
          <a:xfrm>
            <a:off x="20" y="0"/>
            <a:ext cx="12191980" cy="6857990"/>
          </a:xfrm>
          <a:prstGeom prst="rect">
            <a:avLst/>
          </a:prstGeom>
          <a:noFill/>
          <a:effectLst>
            <a:outerShdw blurRad="838200" dist="749300" dir="1008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97E1B4AF-467B-F569-4E65-96964E1E1F99}"/>
              </a:ext>
            </a:extLst>
          </p:cNvPr>
          <p:cNvSpPr/>
          <p:nvPr/>
        </p:nvSpPr>
        <p:spPr>
          <a:xfrm>
            <a:off x="3758134" y="333765"/>
            <a:ext cx="5314429" cy="1229265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0CB09A65-F93D-6B51-46F9-88FD0AD2A8EA}"/>
              </a:ext>
            </a:extLst>
          </p:cNvPr>
          <p:cNvSpPr/>
          <p:nvPr/>
        </p:nvSpPr>
        <p:spPr>
          <a:xfrm>
            <a:off x="1074630" y="2656622"/>
            <a:ext cx="2959208" cy="693797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9DDDE279-7165-B085-0A1E-7FC3626D5717}"/>
              </a:ext>
            </a:extLst>
          </p:cNvPr>
          <p:cNvSpPr/>
          <p:nvPr/>
        </p:nvSpPr>
        <p:spPr>
          <a:xfrm>
            <a:off x="3705747" y="247352"/>
            <a:ext cx="5260972" cy="12292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Problémy a  nevýhody </a:t>
            </a:r>
          </a:p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chytré domácnosti</a:t>
            </a: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E90945F6-0C18-A2E9-C99A-CACDE9CE8EC3}"/>
              </a:ext>
            </a:extLst>
          </p:cNvPr>
          <p:cNvSpPr/>
          <p:nvPr/>
        </p:nvSpPr>
        <p:spPr>
          <a:xfrm>
            <a:off x="1037481" y="2628296"/>
            <a:ext cx="2928029" cy="6560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Finanční náklady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8EE23C2A-5EDB-9B28-F678-EF7BEE12CEAB}"/>
              </a:ext>
            </a:extLst>
          </p:cNvPr>
          <p:cNvSpPr/>
          <p:nvPr/>
        </p:nvSpPr>
        <p:spPr>
          <a:xfrm>
            <a:off x="1074629" y="3607148"/>
            <a:ext cx="3471971" cy="1119123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473487E6-814A-88D3-2574-8468AE9FEA48}"/>
              </a:ext>
            </a:extLst>
          </p:cNvPr>
          <p:cNvSpPr/>
          <p:nvPr/>
        </p:nvSpPr>
        <p:spPr>
          <a:xfrm>
            <a:off x="1125875" y="5001758"/>
            <a:ext cx="2517655" cy="963989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D6CF2BD-9D39-D419-1F2C-22146B6760FA}"/>
              </a:ext>
            </a:extLst>
          </p:cNvPr>
          <p:cNvSpPr/>
          <p:nvPr/>
        </p:nvSpPr>
        <p:spPr>
          <a:xfrm>
            <a:off x="1037483" y="3573625"/>
            <a:ext cx="3441212" cy="108235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Potřeba spolehlivé připojení k internetu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2D040D94-598A-0209-2C21-3D2A5F5A43CB}"/>
              </a:ext>
            </a:extLst>
          </p:cNvPr>
          <p:cNvSpPr/>
          <p:nvPr/>
        </p:nvSpPr>
        <p:spPr>
          <a:xfrm>
            <a:off x="1074630" y="4948683"/>
            <a:ext cx="2517655" cy="96398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Zranitelnost ke </a:t>
            </a:r>
          </a:p>
          <a:p>
            <a:r>
              <a:rPr lang="cs-CZ" sz="2900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kyber</a:t>
            </a:r>
            <a:r>
              <a:rPr lang="cs-CZ" sz="29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útokům</a:t>
            </a:r>
          </a:p>
        </p:txBody>
      </p:sp>
      <p:pic>
        <p:nvPicPr>
          <p:cNvPr id="8" name="Grafický objekt 7" descr="Odznak, přestat sledovat se souvislou výplní">
            <a:extLst>
              <a:ext uri="{FF2B5EF4-FFF2-40B4-BE49-F238E27FC236}">
                <a16:creationId xmlns:a16="http://schemas.microsoft.com/office/drawing/2014/main" id="{CECC08E3-9145-42E9-7EE4-4D695DB3E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1" y="501669"/>
            <a:ext cx="914400" cy="914400"/>
          </a:xfrm>
          <a:prstGeom prst="rect">
            <a:avLst/>
          </a:prstGeom>
        </p:spPr>
      </p:pic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76C6CC9A-C75A-7FCB-176A-D578C7083BE3}"/>
              </a:ext>
            </a:extLst>
          </p:cNvPr>
          <p:cNvSpPr/>
          <p:nvPr/>
        </p:nvSpPr>
        <p:spPr>
          <a:xfrm>
            <a:off x="6361724" y="2658371"/>
            <a:ext cx="2953726" cy="668868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FF09B313-8B3B-66A2-3423-5BD5C7E27A7F}"/>
              </a:ext>
            </a:extLst>
          </p:cNvPr>
          <p:cNvSpPr/>
          <p:nvPr/>
        </p:nvSpPr>
        <p:spPr>
          <a:xfrm>
            <a:off x="6336232" y="2628296"/>
            <a:ext cx="2928029" cy="6560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Obavy o soukromí</a:t>
            </a:r>
          </a:p>
        </p:txBody>
      </p:sp>
      <p:sp>
        <p:nvSpPr>
          <p:cNvPr id="15" name="Obdélník: se zakulacenými rohy 14">
            <a:extLst>
              <a:ext uri="{FF2B5EF4-FFF2-40B4-BE49-F238E27FC236}">
                <a16:creationId xmlns:a16="http://schemas.microsoft.com/office/drawing/2014/main" id="{E2717D8F-4301-EE6C-0E6B-0235C98845AE}"/>
              </a:ext>
            </a:extLst>
          </p:cNvPr>
          <p:cNvSpPr/>
          <p:nvPr/>
        </p:nvSpPr>
        <p:spPr>
          <a:xfrm>
            <a:off x="6336232" y="3607148"/>
            <a:ext cx="3116583" cy="1119123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9BB5A303-5214-EBBA-ED3D-5B7718FE9A4E}"/>
              </a:ext>
            </a:extLst>
          </p:cNvPr>
          <p:cNvSpPr/>
          <p:nvPr/>
        </p:nvSpPr>
        <p:spPr>
          <a:xfrm>
            <a:off x="6336232" y="3564295"/>
            <a:ext cx="3050364" cy="109168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2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Problémy s kompatibilitou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77BDBE3-CE65-AA1B-4F71-D03A2A757C4D}"/>
              </a:ext>
            </a:extLst>
          </p:cNvPr>
          <p:cNvSpPr/>
          <p:nvPr/>
        </p:nvSpPr>
        <p:spPr>
          <a:xfrm>
            <a:off x="6366098" y="4991547"/>
            <a:ext cx="3322167" cy="1115958"/>
          </a:xfrm>
          <a:prstGeom prst="roundRect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4000" dirty="0">
              <a:latin typeface="Franklin Gothic Demi Cond" panose="020B0706030402020204" pitchFamily="34" charset="0"/>
            </a:endParaRPr>
          </a:p>
        </p:txBody>
      </p:sp>
      <p:sp>
        <p:nvSpPr>
          <p:cNvPr id="17" name="Obdélník: se zakulacenými rohy 16">
            <a:extLst>
              <a:ext uri="{FF2B5EF4-FFF2-40B4-BE49-F238E27FC236}">
                <a16:creationId xmlns:a16="http://schemas.microsoft.com/office/drawing/2014/main" id="{C3F205B2-893D-B317-AFD6-A2DF338214D9}"/>
              </a:ext>
            </a:extLst>
          </p:cNvPr>
          <p:cNvSpPr/>
          <p:nvPr/>
        </p:nvSpPr>
        <p:spPr>
          <a:xfrm>
            <a:off x="6336232" y="4948683"/>
            <a:ext cx="3283630" cy="10701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Potřeba vyznat se v technologiích</a:t>
            </a:r>
          </a:p>
        </p:txBody>
      </p:sp>
    </p:spTree>
    <p:extLst>
      <p:ext uri="{BB962C8B-B14F-4D97-AF65-F5344CB8AC3E}">
        <p14:creationId xmlns:p14="http://schemas.microsoft.com/office/powerpoint/2010/main" val="3116250018"/>
      </p:ext>
    </p:extLst>
  </p:cSld>
  <p:clrMapOvr>
    <a:masterClrMapping/>
  </p:clrMapOvr>
  <p:transition spd="slow">
    <p:cover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délník: se zakulacenými rohy 19">
            <a:extLst>
              <a:ext uri="{FF2B5EF4-FFF2-40B4-BE49-F238E27FC236}">
                <a16:creationId xmlns:a16="http://schemas.microsoft.com/office/drawing/2014/main" id="{ED3F2CCA-9A75-10E2-E72F-ADBEB1C87A52}"/>
              </a:ext>
            </a:extLst>
          </p:cNvPr>
          <p:cNvSpPr/>
          <p:nvPr/>
        </p:nvSpPr>
        <p:spPr>
          <a:xfrm>
            <a:off x="8395340" y="4492351"/>
            <a:ext cx="3053710" cy="1336557"/>
          </a:xfrm>
          <a:prstGeom prst="roundRect">
            <a:avLst/>
          </a:prstGeom>
          <a:solidFill>
            <a:srgbClr val="003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67A0969F-8FBB-8330-9905-ED84650A50D2}"/>
              </a:ext>
            </a:extLst>
          </p:cNvPr>
          <p:cNvSpPr/>
          <p:nvPr/>
        </p:nvSpPr>
        <p:spPr>
          <a:xfrm>
            <a:off x="1109039" y="1777100"/>
            <a:ext cx="6730367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7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Centrální jednotka je srdcem chytré domácnosti</a:t>
            </a:r>
            <a:endParaRPr lang="cs-CZ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6A71D5A-3675-A61F-E971-BC70F4C2FC37}"/>
              </a:ext>
            </a:extLst>
          </p:cNvPr>
          <p:cNvSpPr/>
          <p:nvPr/>
        </p:nvSpPr>
        <p:spPr>
          <a:xfrm>
            <a:off x="3205494" y="287766"/>
            <a:ext cx="3546442" cy="89131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8B6FE9A-C99C-53CB-2CA1-D09D34B14F46}"/>
              </a:ext>
            </a:extLst>
          </p:cNvPr>
          <p:cNvSpPr txBox="1"/>
          <p:nvPr/>
        </p:nvSpPr>
        <p:spPr>
          <a:xfrm>
            <a:off x="3303676" y="417950"/>
            <a:ext cx="335007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5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Centrální jednotka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AE57E1A6-6A34-6938-DEE4-883606A642A6}"/>
              </a:ext>
            </a:extLst>
          </p:cNvPr>
          <p:cNvSpPr/>
          <p:nvPr/>
        </p:nvSpPr>
        <p:spPr>
          <a:xfrm>
            <a:off x="1109039" y="3046571"/>
            <a:ext cx="1320832" cy="6172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700" b="1" dirty="0">
                <a:latin typeface="Franklin Gothic Demi Cond" panose="020B0706030402020204" pitchFamily="34" charset="0"/>
              </a:rPr>
              <a:t>Z-</a:t>
            </a:r>
            <a:r>
              <a:rPr lang="cs-CZ" sz="2700" b="1" dirty="0" err="1">
                <a:latin typeface="Franklin Gothic Demi Cond" panose="020B0706030402020204" pitchFamily="34" charset="0"/>
              </a:rPr>
              <a:t>Wave</a:t>
            </a:r>
            <a:r>
              <a:rPr lang="cs-CZ" sz="2700" b="1" dirty="0">
                <a:latin typeface="Franklin Gothic Demi Cond" panose="020B0706030402020204" pitchFamily="34" charset="0"/>
              </a:rPr>
              <a:t>:</a:t>
            </a:r>
          </a:p>
        </p:txBody>
      </p:sp>
      <p:sp>
        <p:nvSpPr>
          <p:cNvPr id="11" name="Obdélník: se zakulacenými rohy 10">
            <a:extLst>
              <a:ext uri="{FF2B5EF4-FFF2-40B4-BE49-F238E27FC236}">
                <a16:creationId xmlns:a16="http://schemas.microsoft.com/office/drawing/2014/main" id="{1E127FBC-8527-86F5-AA23-9604EB00F506}"/>
              </a:ext>
            </a:extLst>
          </p:cNvPr>
          <p:cNvSpPr/>
          <p:nvPr/>
        </p:nvSpPr>
        <p:spPr>
          <a:xfrm>
            <a:off x="1109039" y="4032530"/>
            <a:ext cx="6854857" cy="253770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endParaRPr lang="cs-CZ" sz="27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8AEADEF-3704-63E9-209E-E51966E2B9A0}"/>
              </a:ext>
            </a:extLst>
          </p:cNvPr>
          <p:cNvSpPr txBox="1"/>
          <p:nvPr/>
        </p:nvSpPr>
        <p:spPr>
          <a:xfrm>
            <a:off x="1263035" y="4101053"/>
            <a:ext cx="65763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500" b="0" i="0" dirty="0"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zajišťuje komunikaci mezi zařízeními a poskytuje paměť pro záznam dat a událostí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S jednou centrální jednotkou se dají spojit různorodé produkty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Bezdrátová komunikace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pl-PL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ovládání na dálku přes internet i lokálně z domova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A99A1304-5772-BC6A-2FD7-FE03ED72D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18" y="483100"/>
            <a:ext cx="3467100" cy="1542860"/>
          </a:xfrm>
          <a:prstGeom prst="rect">
            <a:avLst/>
          </a:prstGeom>
        </p:spPr>
      </p:pic>
      <p:pic>
        <p:nvPicPr>
          <p:cNvPr id="17" name="Grafický objekt 16" descr="Chytrý telefon se souvislou výplní">
            <a:extLst>
              <a:ext uri="{FF2B5EF4-FFF2-40B4-BE49-F238E27FC236}">
                <a16:creationId xmlns:a16="http://schemas.microsoft.com/office/drawing/2014/main" id="{D02D1BD0-C586-C084-57C5-DC9A56D0D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483284" y="4703429"/>
            <a:ext cx="914400" cy="914400"/>
          </a:xfrm>
          <a:prstGeom prst="rect">
            <a:avLst/>
          </a:prstGeom>
        </p:spPr>
      </p:pic>
      <p:pic>
        <p:nvPicPr>
          <p:cNvPr id="19" name="Grafický objekt 18" descr="Notebook se souvislou výplní">
            <a:extLst>
              <a:ext uri="{FF2B5EF4-FFF2-40B4-BE49-F238E27FC236}">
                <a16:creationId xmlns:a16="http://schemas.microsoft.com/office/drawing/2014/main" id="{478CA388-1037-AF03-A62D-3729DB278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3504" y="4703430"/>
            <a:ext cx="914400" cy="914400"/>
          </a:xfrm>
          <a:prstGeom prst="rect">
            <a:avLst/>
          </a:prstGeom>
        </p:spPr>
      </p:pic>
      <p:pic>
        <p:nvPicPr>
          <p:cNvPr id="22" name="Grafický objekt 21" descr="Šipky ve tvaru V se souvislou výplní">
            <a:extLst>
              <a:ext uri="{FF2B5EF4-FFF2-40B4-BE49-F238E27FC236}">
                <a16:creationId xmlns:a16="http://schemas.microsoft.com/office/drawing/2014/main" id="{65AB0CFE-93BC-0F58-72D9-8CA75CAED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375779" y="4770429"/>
            <a:ext cx="847401" cy="8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3960"/>
      </p:ext>
    </p:extLst>
  </p:cSld>
  <p:clrMapOvr>
    <a:masterClrMapping/>
  </p:clrMapOvr>
  <p:transition spd="slow">
    <p:cover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4C91607-D696-5179-460E-FD1634C1A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55178AF9-8768-90D8-AF6F-F1A1CABB84A5}"/>
              </a:ext>
            </a:extLst>
          </p:cNvPr>
          <p:cNvSpPr/>
          <p:nvPr/>
        </p:nvSpPr>
        <p:spPr>
          <a:xfrm>
            <a:off x="0" y="6205537"/>
            <a:ext cx="12192000" cy="288131"/>
          </a:xfrm>
          <a:prstGeom prst="rect">
            <a:avLst/>
          </a:prstGeom>
          <a:solidFill>
            <a:srgbClr val="9AC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7AC19275-ECEA-BC2E-737A-23EAF0D4EE06}"/>
              </a:ext>
            </a:extLst>
          </p:cNvPr>
          <p:cNvSpPr/>
          <p:nvPr/>
        </p:nvSpPr>
        <p:spPr>
          <a:xfrm>
            <a:off x="-1" y="6493668"/>
            <a:ext cx="12192000" cy="364332"/>
          </a:xfrm>
          <a:prstGeom prst="rect">
            <a:avLst/>
          </a:prstGeom>
          <a:solidFill>
            <a:srgbClr val="759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546C3843-6EB6-BC4A-49B2-F4EB298E9283}"/>
              </a:ext>
            </a:extLst>
          </p:cNvPr>
          <p:cNvSpPr/>
          <p:nvPr/>
        </p:nvSpPr>
        <p:spPr>
          <a:xfrm>
            <a:off x="3648074" y="297657"/>
            <a:ext cx="4895850" cy="492918"/>
          </a:xfrm>
          <a:prstGeom prst="rect">
            <a:avLst/>
          </a:prstGeom>
          <a:solidFill>
            <a:srgbClr val="F1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4E16C9A-040A-1207-21D3-402AC7DCC470}"/>
              </a:ext>
            </a:extLst>
          </p:cNvPr>
          <p:cNvSpPr txBox="1"/>
          <p:nvPr/>
        </p:nvSpPr>
        <p:spPr>
          <a:xfrm>
            <a:off x="3648074" y="297657"/>
            <a:ext cx="54374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500" dirty="0">
                <a:solidFill>
                  <a:schemeClr val="accent1">
                    <a:lumMod val="50000"/>
                  </a:schemeClr>
                </a:solidFill>
                <a:latin typeface="Franklin Gothic Demi Cond" panose="020B0706030402020204" pitchFamily="34" charset="0"/>
              </a:rPr>
              <a:t>IoT a chytrá domácnost</a:t>
            </a:r>
            <a:endParaRPr lang="cs-CZ" sz="4500" dirty="0">
              <a:solidFill>
                <a:schemeClr val="accent1">
                  <a:lumMod val="50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48105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A6F3199B-B55D-C6AB-9BA4-EDE26EBBDABF}"/>
              </a:ext>
            </a:extLst>
          </p:cNvPr>
          <p:cNvSpPr/>
          <p:nvPr/>
        </p:nvSpPr>
        <p:spPr>
          <a:xfrm>
            <a:off x="616215" y="411480"/>
            <a:ext cx="6158079" cy="962927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9453" y="1746847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2E1D114-5FE7-176C-0C51-65D9B9D005DF}"/>
              </a:ext>
            </a:extLst>
          </p:cNvPr>
          <p:cNvSpPr txBox="1"/>
          <p:nvPr/>
        </p:nvSpPr>
        <p:spPr>
          <a:xfrm>
            <a:off x="680757" y="462915"/>
            <a:ext cx="60855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/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effectLst/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/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effectLst/>
              <a:latin typeface="Franklin Gothic Demi Cond" panose="020B0706030402020204" pitchFamily="34" charset="0"/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BA3BE61-2799-B3AD-2D6A-2C882A3641BF}"/>
              </a:ext>
            </a:extLst>
          </p:cNvPr>
          <p:cNvSpPr/>
          <p:nvPr/>
        </p:nvSpPr>
        <p:spPr>
          <a:xfrm>
            <a:off x="221451" y="2382539"/>
            <a:ext cx="6158079" cy="2822406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E938CF-4DDD-128A-7043-1075EFABD22F}"/>
              </a:ext>
            </a:extLst>
          </p:cNvPr>
          <p:cNvSpPr txBox="1"/>
          <p:nvPr/>
        </p:nvSpPr>
        <p:spPr>
          <a:xfrm>
            <a:off x="374350" y="2516868"/>
            <a:ext cx="608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Franklin Gothic Demi Cond" panose="020B0706030402020204" pitchFamily="34" charset="0"/>
              </a:rPr>
              <a:t>Chytrá domácnost se zaměřuje na propojení elektronických zařízení v domácnosti pomocí internetu. </a:t>
            </a:r>
          </a:p>
          <a:p>
            <a:r>
              <a:rPr lang="cs-CZ" sz="3200" dirty="0">
                <a:latin typeface="Franklin Gothic Demi Cond" panose="020B0706030402020204" pitchFamily="34" charset="0"/>
              </a:rPr>
              <a:t>Umožňuje automatizaci a dálkový přístup k jejich kontrole.</a:t>
            </a:r>
          </a:p>
        </p:txBody>
      </p:sp>
    </p:spTree>
    <p:extLst>
      <p:ext uri="{BB962C8B-B14F-4D97-AF65-F5344CB8AC3E}">
        <p14:creationId xmlns:p14="http://schemas.microsoft.com/office/powerpoint/2010/main" val="34336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8B06DA91-979A-580C-5719-D3645BC52ABA}"/>
              </a:ext>
            </a:extLst>
          </p:cNvPr>
          <p:cNvSpPr/>
          <p:nvPr/>
        </p:nvSpPr>
        <p:spPr>
          <a:xfrm>
            <a:off x="247651" y="3631630"/>
            <a:ext cx="11068050" cy="1495425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0E5A47B-6D49-4E7E-ACA4-C8413871EF67}"/>
              </a:ext>
            </a:extLst>
          </p:cNvPr>
          <p:cNvSpPr txBox="1"/>
          <p:nvPr/>
        </p:nvSpPr>
        <p:spPr>
          <a:xfrm>
            <a:off x="328612" y="3755455"/>
            <a:ext cx="10906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The Best Energy-Saving Smart Home Gadgets to Help You Save on Utility Bills - CNET. </a:t>
            </a:r>
            <a:r>
              <a:rPr lang="en-US" i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CNET: Product reviews, advice, how-</a:t>
            </a:r>
            <a:r>
              <a:rPr lang="en-US" i="1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tos</a:t>
            </a:r>
            <a:r>
              <a:rPr lang="en-US" i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and the latest news</a:t>
            </a:r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[online]. Copyright © 2023 CNET, a Red Ventures company. All rights reserved. [cit. 19.01.2023]. </a:t>
            </a:r>
            <a:r>
              <a:rPr lang="en-US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https://www.cnet.com/home/energy-and-utilities/the-best-energy-saving-smart-home-gadgets-to-help-you-save-on-utility-bills/</a:t>
            </a:r>
            <a:endParaRPr lang="en-US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  <a:p>
            <a:endParaRPr lang="cs-CZ" dirty="0">
              <a:solidFill>
                <a:srgbClr val="FFFFFF"/>
              </a:solidFill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EFEFCCD2-9AE4-0E22-FEB0-7CDFF41A1640}"/>
              </a:ext>
            </a:extLst>
          </p:cNvPr>
          <p:cNvSpPr/>
          <p:nvPr/>
        </p:nvSpPr>
        <p:spPr>
          <a:xfrm>
            <a:off x="247651" y="2441017"/>
            <a:ext cx="11068050" cy="81915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FE48748-7D22-F302-67AF-7C7574DE49A3}"/>
              </a:ext>
            </a:extLst>
          </p:cNvPr>
          <p:cNvSpPr txBox="1"/>
          <p:nvPr/>
        </p:nvSpPr>
        <p:spPr>
          <a:xfrm>
            <a:off x="328613" y="2546744"/>
            <a:ext cx="1090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30 Key Pros &amp; Cons Of Smart Homes - E&amp;C. </a:t>
            </a:r>
            <a:r>
              <a:rPr lang="en-US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Environmental Conscience - E&amp;C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[online]. Copyright © 2023 All Rights Reserved [cit. 19.01.2023].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https://environmental-conscience.com/smart-homes-pros-cons/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Ge</a:t>
            </a:r>
            <a:endParaRPr lang="cs-CZ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9640C61D-4009-A562-11F3-2699267CE1C9}"/>
              </a:ext>
            </a:extLst>
          </p:cNvPr>
          <p:cNvSpPr/>
          <p:nvPr/>
        </p:nvSpPr>
        <p:spPr>
          <a:xfrm>
            <a:off x="247651" y="1423223"/>
            <a:ext cx="11068050" cy="752058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3B2155F-64B1-2392-E4F7-18CE72DF9AAC}"/>
              </a:ext>
            </a:extLst>
          </p:cNvPr>
          <p:cNvSpPr txBox="1"/>
          <p:nvPr/>
        </p:nvSpPr>
        <p:spPr>
          <a:xfrm>
            <a:off x="328612" y="1476086"/>
            <a:ext cx="1090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What Is Home Automation and How Does It Work?. </a:t>
            </a:r>
            <a:r>
              <a:rPr lang="en-US" i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Security.org: Security Doesn't Have to be Complicated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[online]. Copyright © Copyright 1995 [cit. 19.01.2023]. </a:t>
            </a:r>
            <a:r>
              <a:rPr lang="en-US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Dostupné</a:t>
            </a:r>
            <a:r>
              <a:rPr lang="en-US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z: </a:t>
            </a:r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https://www.security.org/home-automation/</a:t>
            </a:r>
            <a:endParaRPr lang="en-US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79B1FDB6-3939-7D3A-98CE-BDE7328A510F}"/>
              </a:ext>
            </a:extLst>
          </p:cNvPr>
          <p:cNvSpPr/>
          <p:nvPr/>
        </p:nvSpPr>
        <p:spPr>
          <a:xfrm>
            <a:off x="247651" y="5498518"/>
            <a:ext cx="3924300" cy="44904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61CB638-5C7B-EFE5-26F8-7DAC7F350EC9}"/>
              </a:ext>
            </a:extLst>
          </p:cNvPr>
          <p:cNvSpPr txBox="1"/>
          <p:nvPr/>
        </p:nvSpPr>
        <p:spPr>
          <a:xfrm>
            <a:off x="300040" y="5538372"/>
            <a:ext cx="387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https://www.alza.cz/article/g1084.htm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5C4BC616-97DD-1E58-F474-8753F09FEE6E}"/>
              </a:ext>
            </a:extLst>
          </p:cNvPr>
          <p:cNvSpPr/>
          <p:nvPr/>
        </p:nvSpPr>
        <p:spPr>
          <a:xfrm>
            <a:off x="247651" y="6253147"/>
            <a:ext cx="5114924" cy="449040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64C8C"/>
              </a:solidFill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F6612AC-64E5-6689-619E-A7F4AE950FEA}"/>
              </a:ext>
            </a:extLst>
          </p:cNvPr>
          <p:cNvSpPr txBox="1"/>
          <p:nvPr/>
        </p:nvSpPr>
        <p:spPr>
          <a:xfrm>
            <a:off x="328610" y="6304718"/>
            <a:ext cx="503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https://cs.wikipedia.org/wiki/Chytr%C3%BD_televizor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5C37876F-C066-B1F9-0687-5B670B8819A5}"/>
              </a:ext>
            </a:extLst>
          </p:cNvPr>
          <p:cNvSpPr/>
          <p:nvPr/>
        </p:nvSpPr>
        <p:spPr>
          <a:xfrm>
            <a:off x="4775200" y="215131"/>
            <a:ext cx="2641600" cy="752058"/>
          </a:xfrm>
          <a:prstGeom prst="roundRect">
            <a:avLst/>
          </a:prstGeom>
          <a:solidFill>
            <a:srgbClr val="064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b="1" dirty="0">
                <a:solidFill>
                  <a:srgbClr val="FFC000"/>
                </a:solidFill>
                <a:latin typeface="Franklin Gothic Demi Cond" panose="020B0706030402020204" pitchFamily="34" charset="0"/>
              </a:rPr>
              <a:t>Odkazy</a:t>
            </a:r>
          </a:p>
        </p:txBody>
      </p:sp>
    </p:spTree>
    <p:extLst>
      <p:ext uri="{BB962C8B-B14F-4D97-AF65-F5344CB8AC3E}">
        <p14:creationId xmlns:p14="http://schemas.microsoft.com/office/powerpoint/2010/main" val="2747978017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EDCF8AA4-8ABB-F1A3-EC96-CBE7C19207A8}"/>
              </a:ext>
            </a:extLst>
          </p:cNvPr>
          <p:cNvSpPr/>
          <p:nvPr/>
        </p:nvSpPr>
        <p:spPr>
          <a:xfrm>
            <a:off x="1966686" y="4824038"/>
            <a:ext cx="8374743" cy="89131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AB2CD8F-2461-1851-F4C3-1350E4546308}"/>
              </a:ext>
            </a:extLst>
          </p:cNvPr>
          <p:cNvSpPr/>
          <p:nvPr/>
        </p:nvSpPr>
        <p:spPr>
          <a:xfrm>
            <a:off x="4887262" y="388778"/>
            <a:ext cx="2417476" cy="241747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E9AD7680-D3A1-C2DC-02F7-2A3FE84107F1}"/>
              </a:ext>
            </a:extLst>
          </p:cNvPr>
          <p:cNvSpPr/>
          <p:nvPr/>
        </p:nvSpPr>
        <p:spPr>
          <a:xfrm>
            <a:off x="5000337" y="501853"/>
            <a:ext cx="2191327" cy="219132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A60C1ADB-863E-1F82-81DF-03C2EBFB0CB4}"/>
              </a:ext>
            </a:extLst>
          </p:cNvPr>
          <p:cNvSpPr/>
          <p:nvPr/>
        </p:nvSpPr>
        <p:spPr>
          <a:xfrm>
            <a:off x="5109585" y="628854"/>
            <a:ext cx="1972832" cy="19373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327FD4D8-1F49-7D4A-E53B-9042D68EA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84" y="593348"/>
            <a:ext cx="1972832" cy="1972832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9A6816C3-599D-9F3C-7B9B-FA7E1B94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40" y="2770187"/>
            <a:ext cx="3213720" cy="1317625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492C21C-A4A9-CE03-DF64-C19021907D8B}"/>
              </a:ext>
            </a:extLst>
          </p:cNvPr>
          <p:cNvSpPr txBox="1"/>
          <p:nvPr/>
        </p:nvSpPr>
        <p:spPr>
          <a:xfrm>
            <a:off x="2090058" y="4947589"/>
            <a:ext cx="87085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500" dirty="0">
                <a:solidFill>
                  <a:srgbClr val="C27EFA"/>
                </a:solidFill>
                <a:latin typeface="Franklin Gothic Demi Cond" panose="020B07060304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https://github.com/Lpavek/chytradomacnost</a:t>
            </a:r>
            <a:endParaRPr lang="cs-CZ" sz="3500" dirty="0">
              <a:solidFill>
                <a:srgbClr val="C27EFA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32868"/>
      </p:ext>
    </p:extLst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249618" y="265317"/>
            <a:ext cx="3783365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95008" y="350302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Internet věcí (</a:t>
            </a:r>
            <a:r>
              <a:rPr lang="cs-CZ" sz="4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IoT</a:t>
            </a:r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68932" y="2383983"/>
            <a:ext cx="7671288" cy="80920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94352" y="2373513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Umožňuje ovládat a monitorovat různá zařízení pomocí internetu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68930" y="3308327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68930" y="449545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418124" y="457033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Tyto zařízení zahrnují například chytré hodinky, bezpečnostní kamery, automobily, ledničky a pračky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409854" y="3360210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umožňují uživatelům vzdáleně ovládat a získávat informace o jejich funkci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409856" y="5757454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3953" y="1846905"/>
              <a:ext cx="3113651" cy="2378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13651" cy="2378450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3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ifi Router">
                <a:extLst>
                  <a:ext uri="{FF2B5EF4-FFF2-40B4-BE49-F238E27FC236}">
                    <a16:creationId xmlns:a16="http://schemas.microsoft.com/office/drawing/2014/main" id="{57352D12-D8BF-D0F6-5D84-2DBA861012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3953" y="1846905"/>
                <a:ext cx="3113651" cy="237845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ál 6">
            <a:extLst>
              <a:ext uri="{FF2B5EF4-FFF2-40B4-BE49-F238E27FC236}">
                <a16:creationId xmlns:a16="http://schemas.microsoft.com/office/drawing/2014/main" id="{F63E4823-211E-9EA2-DBB8-D5DC4FF30E30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3AC64319-F821-3C63-6A6F-F02C77DE62B8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8" name="Grafický objekt 17" descr="Plná baterie se souvislou výplní">
            <a:extLst>
              <a:ext uri="{FF2B5EF4-FFF2-40B4-BE49-F238E27FC236}">
                <a16:creationId xmlns:a16="http://schemas.microsoft.com/office/drawing/2014/main" id="{70084EBD-A2BF-9906-D4DB-C1B8B9A8D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19" name="Ovál 18">
            <a:extLst>
              <a:ext uri="{FF2B5EF4-FFF2-40B4-BE49-F238E27FC236}">
                <a16:creationId xmlns:a16="http://schemas.microsoft.com/office/drawing/2014/main" id="{06B34E1E-7C8B-4ED2-7974-B288BBAE3A00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2477577F-2FAE-FD38-7B53-A4E67739A61B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7A49318-FCF1-CBE9-AAEA-D56972F8F1AD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23" name="Obdélník: se zakulacenými rohy 22">
            <a:extLst>
              <a:ext uri="{FF2B5EF4-FFF2-40B4-BE49-F238E27FC236}">
                <a16:creationId xmlns:a16="http://schemas.microsoft.com/office/drawing/2014/main" id="{833BA9B4-B022-D5AD-AA64-80BB1AC1439C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6948B606-58E8-209E-DC99-3EB2F4A0BD5B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4EC0F1CA-AA83-609F-C6DC-C7F166C31334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E2B02ADD-2903-AE63-BA94-EB839F3017AD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27" name="Obdélník: se zakulacenými rohy 26">
            <a:extLst>
              <a:ext uri="{FF2B5EF4-FFF2-40B4-BE49-F238E27FC236}">
                <a16:creationId xmlns:a16="http://schemas.microsoft.com/office/drawing/2014/main" id="{0ADE8EBB-C81C-AE63-9C27-9EEF1E59AE6A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40A309CA-E922-47B3-A8C4-8936A5F14004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0" name="Grafický objekt 29" descr="Spánek obrys">
            <a:extLst>
              <a:ext uri="{FF2B5EF4-FFF2-40B4-BE49-F238E27FC236}">
                <a16:creationId xmlns:a16="http://schemas.microsoft.com/office/drawing/2014/main" id="{87385E0B-26E9-F695-0C34-4E1084B7EB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  <p:pic>
        <p:nvPicPr>
          <p:cNvPr id="31" name="Grafický objekt 30" descr="Bezpečnostní kamera obrys">
            <a:extLst>
              <a:ext uri="{FF2B5EF4-FFF2-40B4-BE49-F238E27FC236}">
                <a16:creationId xmlns:a16="http://schemas.microsoft.com/office/drawing/2014/main" id="{2D79D5AB-0E77-D6CB-12BD-D445A9F20D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56132" y="3997440"/>
            <a:ext cx="914400" cy="914400"/>
          </a:xfrm>
          <a:prstGeom prst="rect">
            <a:avLst/>
          </a:prstGeom>
        </p:spPr>
      </p:pic>
      <p:pic>
        <p:nvPicPr>
          <p:cNvPr id="32" name="Grafický objekt 31" descr="Robot obrys">
            <a:extLst>
              <a:ext uri="{FF2B5EF4-FFF2-40B4-BE49-F238E27FC236}">
                <a16:creationId xmlns:a16="http://schemas.microsoft.com/office/drawing/2014/main" id="{2D434519-CCAB-2899-8DF2-C1ACACA0B9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61514" y="5976080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B3D133F9-9723-2628-7D77-19E1D71041DB}"/>
              </a:ext>
            </a:extLst>
          </p:cNvPr>
          <p:cNvSpPr txBox="1"/>
          <p:nvPr/>
        </p:nvSpPr>
        <p:spPr>
          <a:xfrm>
            <a:off x="28604791" y="5994574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</p:spTree>
    <p:extLst>
      <p:ext uri="{BB962C8B-B14F-4D97-AF65-F5344CB8AC3E}">
        <p14:creationId xmlns:p14="http://schemas.microsoft.com/office/powerpoint/2010/main" val="2342820788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5125A249-647E-856F-4379-DB48541AF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4682" y="0"/>
            <a:ext cx="6777318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475" y="0"/>
            <a:ext cx="652147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086" y="0"/>
            <a:ext cx="620486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677EE98-D4D6-5582-1CDD-28B3B9326A80}"/>
              </a:ext>
            </a:extLst>
          </p:cNvPr>
          <p:cNvSpPr/>
          <p:nvPr/>
        </p:nvSpPr>
        <p:spPr>
          <a:xfrm>
            <a:off x="6324543" y="36472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98023EC-BB71-9C2C-DC91-87CDA190B7E0}"/>
              </a:ext>
            </a:extLst>
          </p:cNvPr>
          <p:cNvSpPr/>
          <p:nvPr/>
        </p:nvSpPr>
        <p:spPr>
          <a:xfrm>
            <a:off x="6246145" y="186021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Grafický objekt 9" descr="Plná baterie se souvislou výplní">
            <a:extLst>
              <a:ext uri="{FF2B5EF4-FFF2-40B4-BE49-F238E27FC236}">
                <a16:creationId xmlns:a16="http://schemas.microsoft.com/office/drawing/2014/main" id="{D8A81932-290D-5569-AC59-6E1E964D1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980" y="1943980"/>
            <a:ext cx="914400" cy="914400"/>
          </a:xfrm>
          <a:prstGeom prst="rect">
            <a:avLst/>
          </a:prstGeom>
        </p:spPr>
      </p:pic>
      <p:sp>
        <p:nvSpPr>
          <p:cNvPr id="23" name="Ovál 22">
            <a:extLst>
              <a:ext uri="{FF2B5EF4-FFF2-40B4-BE49-F238E27FC236}">
                <a16:creationId xmlns:a16="http://schemas.microsoft.com/office/drawing/2014/main" id="{546E9060-4DAA-34C1-AB93-22D9BC2BC654}"/>
              </a:ext>
            </a:extLst>
          </p:cNvPr>
          <p:cNvSpPr/>
          <p:nvPr/>
        </p:nvSpPr>
        <p:spPr>
          <a:xfrm>
            <a:off x="6753406" y="551812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A9C32594-84A2-A249-267E-7C1C25C6266E}"/>
              </a:ext>
            </a:extLst>
          </p:cNvPr>
          <p:cNvSpPr txBox="1"/>
          <p:nvPr/>
        </p:nvSpPr>
        <p:spPr>
          <a:xfrm>
            <a:off x="594166" y="2550235"/>
            <a:ext cx="459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latin typeface="Franklin Gothic Demi Cond" panose="020B0706030402020204" pitchFamily="34" charset="0"/>
              </a:rPr>
              <a:t>Přínosy chytré   domácnosti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F373F456-7741-858C-8D9C-12CBF11D34E8}"/>
              </a:ext>
            </a:extLst>
          </p:cNvPr>
          <p:cNvSpPr/>
          <p:nvPr/>
        </p:nvSpPr>
        <p:spPr>
          <a:xfrm>
            <a:off x="7984251" y="28130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1A6E3C6-D859-6DA9-6BA2-AC30D8BA7697}"/>
              </a:ext>
            </a:extLst>
          </p:cNvPr>
          <p:cNvSpPr txBox="1"/>
          <p:nvPr/>
        </p:nvSpPr>
        <p:spPr>
          <a:xfrm>
            <a:off x="8328993" y="35042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A628E365-1386-F0AE-E8A6-C4BA0CD17206}"/>
              </a:ext>
            </a:extLst>
          </p:cNvPr>
          <p:cNvSpPr/>
          <p:nvPr/>
        </p:nvSpPr>
        <p:spPr>
          <a:xfrm>
            <a:off x="7823484" y="1866520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5DA3337-D1C0-5280-AA81-B2C911F4E1E4}"/>
              </a:ext>
            </a:extLst>
          </p:cNvPr>
          <p:cNvSpPr txBox="1"/>
          <p:nvPr/>
        </p:nvSpPr>
        <p:spPr>
          <a:xfrm>
            <a:off x="7908078" y="1946211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EC6AE43-580C-E218-57B4-E3358ACDAD19}"/>
              </a:ext>
            </a:extLst>
          </p:cNvPr>
          <p:cNvSpPr/>
          <p:nvPr/>
        </p:nvSpPr>
        <p:spPr>
          <a:xfrm>
            <a:off x="7896923" y="3647288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536D02-719C-F3D6-63A9-3558C9C43E32}"/>
              </a:ext>
            </a:extLst>
          </p:cNvPr>
          <p:cNvSpPr txBox="1"/>
          <p:nvPr/>
        </p:nvSpPr>
        <p:spPr>
          <a:xfrm>
            <a:off x="7984251" y="3788976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96DE1A6-5506-2A83-EC5E-DF204B86438F}"/>
              </a:ext>
            </a:extLst>
          </p:cNvPr>
          <p:cNvSpPr/>
          <p:nvPr/>
        </p:nvSpPr>
        <p:spPr>
          <a:xfrm>
            <a:off x="8293761" y="5511816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7D656F3-9B22-3487-C99A-A73703293B20}"/>
              </a:ext>
            </a:extLst>
          </p:cNvPr>
          <p:cNvSpPr txBox="1"/>
          <p:nvPr/>
        </p:nvSpPr>
        <p:spPr>
          <a:xfrm>
            <a:off x="8419833" y="5635628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990646-5B2F-BE8D-BB6D-1E2EB9523B7F}"/>
              </a:ext>
            </a:extLst>
          </p:cNvPr>
          <p:cNvSpPr/>
          <p:nvPr/>
        </p:nvSpPr>
        <p:spPr>
          <a:xfrm>
            <a:off x="6430554" y="214313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 descr="Spánek obrys">
            <a:extLst>
              <a:ext uri="{FF2B5EF4-FFF2-40B4-BE49-F238E27FC236}">
                <a16:creationId xmlns:a16="http://schemas.microsoft.com/office/drawing/2014/main" id="{D35EE962-E0CD-8884-A450-2E621EE34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7717" y="27647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771897D-ABC7-2DE9-BE1D-222DB23D64D2}"/>
              </a:ext>
            </a:extLst>
          </p:cNvPr>
          <p:cNvSpPr/>
          <p:nvPr/>
        </p:nvSpPr>
        <p:spPr>
          <a:xfrm>
            <a:off x="1056486" y="12165791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E357045-CFF4-A00C-376A-DC5982ABE81C}"/>
              </a:ext>
            </a:extLst>
          </p:cNvPr>
          <p:cNvSpPr txBox="1"/>
          <p:nvPr/>
        </p:nvSpPr>
        <p:spPr>
          <a:xfrm>
            <a:off x="1795780" y="12622813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197966C7-B2FE-E10D-8E40-C075E5EF0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9434" y="3671894"/>
            <a:ext cx="914400" cy="914400"/>
          </a:xfrm>
          <a:prstGeom prst="rect">
            <a:avLst/>
          </a:prstGeom>
        </p:spPr>
      </p:pic>
      <p:pic>
        <p:nvPicPr>
          <p:cNvPr id="6" name="Grafický objekt 5" descr="Robot obrys">
            <a:extLst>
              <a:ext uri="{FF2B5EF4-FFF2-40B4-BE49-F238E27FC236}">
                <a16:creationId xmlns:a16="http://schemas.microsoft.com/office/drawing/2014/main" id="{20DF4D65-A1C2-58C2-30EC-E8BB332A1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8297" y="55866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4805094" y="24388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5123150" y="318094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150375" y="2472795"/>
            <a:ext cx="9855200" cy="2914650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763115" y="2641606"/>
            <a:ext cx="9068820" cy="2700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můžeme ovládat na dálku, pomocí internetu např. pomocí chytrého telefonu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Chytrá domácnost může být nastavena na míru potřeb a preferencí uživatele</a:t>
            </a: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0D7E12B4-69F3-363C-62E3-EEEA867C5246}"/>
              </a:ext>
            </a:extLst>
          </p:cNvPr>
          <p:cNvSpPr/>
          <p:nvPr/>
        </p:nvSpPr>
        <p:spPr>
          <a:xfrm>
            <a:off x="166350" y="268015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82" y="343085"/>
            <a:ext cx="914400" cy="914400"/>
          </a:xfrm>
          <a:prstGeom prst="rect">
            <a:avLst/>
          </a:prstGeom>
        </p:spPr>
      </p:pic>
      <p:sp>
        <p:nvSpPr>
          <p:cNvPr id="53" name="Ovál 52">
            <a:extLst>
              <a:ext uri="{FF2B5EF4-FFF2-40B4-BE49-F238E27FC236}">
                <a16:creationId xmlns:a16="http://schemas.microsoft.com/office/drawing/2014/main" id="{40F083E3-AFC5-1F5F-2E60-03F1C507ADDD}"/>
              </a:ext>
            </a:extLst>
          </p:cNvPr>
          <p:cNvSpPr/>
          <p:nvPr/>
        </p:nvSpPr>
        <p:spPr>
          <a:xfrm>
            <a:off x="12272802" y="1843981"/>
            <a:ext cx="1078146" cy="1068056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4" name="Grafický objekt 53" descr="Plná baterie se souvislou výplní">
            <a:extLst>
              <a:ext uri="{FF2B5EF4-FFF2-40B4-BE49-F238E27FC236}">
                <a16:creationId xmlns:a16="http://schemas.microsoft.com/office/drawing/2014/main" id="{0119FC6C-0DF1-A748-2A9A-EE2B670C3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8618" y="1911350"/>
            <a:ext cx="916925" cy="916925"/>
          </a:xfrm>
          <a:prstGeom prst="rect">
            <a:avLst/>
          </a:prstGeom>
        </p:spPr>
      </p:pic>
      <p:sp>
        <p:nvSpPr>
          <p:cNvPr id="55" name="Obdélník: se zakulacenými rohy 54">
            <a:extLst>
              <a:ext uri="{FF2B5EF4-FFF2-40B4-BE49-F238E27FC236}">
                <a16:creationId xmlns:a16="http://schemas.microsoft.com/office/drawing/2014/main" id="{AB757C63-1632-D47A-18AA-4C4AC03ECC1D}"/>
              </a:ext>
            </a:extLst>
          </p:cNvPr>
          <p:cNvSpPr/>
          <p:nvPr/>
        </p:nvSpPr>
        <p:spPr>
          <a:xfrm>
            <a:off x="15495481" y="1913160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4EB9AA13-779E-F26A-DED2-16A5313C569A}"/>
              </a:ext>
            </a:extLst>
          </p:cNvPr>
          <p:cNvSpPr txBox="1"/>
          <p:nvPr/>
        </p:nvSpPr>
        <p:spPr>
          <a:xfrm>
            <a:off x="15591895" y="1974427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51CBCE88-DA23-7F16-CC28-DD34F0245A4B}"/>
              </a:ext>
            </a:extLst>
          </p:cNvPr>
          <p:cNvSpPr/>
          <p:nvPr/>
        </p:nvSpPr>
        <p:spPr>
          <a:xfrm>
            <a:off x="13932187" y="420696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0BE9AF56-33CE-E037-F432-1729D33140A9}"/>
              </a:ext>
            </a:extLst>
          </p:cNvPr>
          <p:cNvSpPr/>
          <p:nvPr/>
        </p:nvSpPr>
        <p:spPr>
          <a:xfrm>
            <a:off x="15805313" y="611113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6CCB227B-DE44-FB5D-2D65-2320222AAA06}"/>
              </a:ext>
            </a:extLst>
          </p:cNvPr>
          <p:cNvSpPr/>
          <p:nvPr/>
        </p:nvSpPr>
        <p:spPr>
          <a:xfrm>
            <a:off x="15504567" y="4206961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ABDEF9C4-530C-93B4-250F-C73278898674}"/>
              </a:ext>
            </a:extLst>
          </p:cNvPr>
          <p:cNvSpPr txBox="1"/>
          <p:nvPr/>
        </p:nvSpPr>
        <p:spPr>
          <a:xfrm>
            <a:off x="15591895" y="434864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63" name="Obdélník: se zakulacenými rohy 62">
            <a:extLst>
              <a:ext uri="{FF2B5EF4-FFF2-40B4-BE49-F238E27FC236}">
                <a16:creationId xmlns:a16="http://schemas.microsoft.com/office/drawing/2014/main" id="{0D1B1698-49C3-BFDA-02C0-43F3318566B1}"/>
              </a:ext>
            </a:extLst>
          </p:cNvPr>
          <p:cNvSpPr/>
          <p:nvPr/>
        </p:nvSpPr>
        <p:spPr>
          <a:xfrm>
            <a:off x="17345668" y="6104827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F1F77A1-FC58-35A2-84B7-076E336849A7}"/>
              </a:ext>
            </a:extLst>
          </p:cNvPr>
          <p:cNvSpPr txBox="1"/>
          <p:nvPr/>
        </p:nvSpPr>
        <p:spPr>
          <a:xfrm>
            <a:off x="17471740" y="622863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0859342-C309-E4DC-E4BC-F7E855A28B0D}"/>
              </a:ext>
            </a:extLst>
          </p:cNvPr>
          <p:cNvSpPr/>
          <p:nvPr/>
        </p:nvSpPr>
        <p:spPr>
          <a:xfrm>
            <a:off x="-5119753" y="6346780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DEA7DAB5-5A54-A75D-F267-E02008F1E9CA}"/>
              </a:ext>
            </a:extLst>
          </p:cNvPr>
          <p:cNvSpPr/>
          <p:nvPr/>
        </p:nvSpPr>
        <p:spPr>
          <a:xfrm>
            <a:off x="-4920564" y="1370996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65ADCF0-05BC-E6B6-2354-020CEE15E64D}"/>
              </a:ext>
            </a:extLst>
          </p:cNvPr>
          <p:cNvSpPr/>
          <p:nvPr/>
        </p:nvSpPr>
        <p:spPr>
          <a:xfrm>
            <a:off x="-4378988" y="3483266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3479F5D-9118-9F23-088B-1CFA10E87A1E}"/>
              </a:ext>
            </a:extLst>
          </p:cNvPr>
          <p:cNvSpPr/>
          <p:nvPr/>
        </p:nvSpPr>
        <p:spPr>
          <a:xfrm>
            <a:off x="-5119753" y="6346780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14D63B-60B5-1797-6889-CDD5E221124C}"/>
              </a:ext>
            </a:extLst>
          </p:cNvPr>
          <p:cNvSpPr/>
          <p:nvPr/>
        </p:nvSpPr>
        <p:spPr>
          <a:xfrm>
            <a:off x="-4391793" y="3483266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C59683A-D1ED-D226-A19D-F76A7A0348A9}"/>
              </a:ext>
            </a:extLst>
          </p:cNvPr>
          <p:cNvSpPr/>
          <p:nvPr/>
        </p:nvSpPr>
        <p:spPr>
          <a:xfrm>
            <a:off x="-5092520" y="1299198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A0D2CE3-BB9E-11D8-E186-1812B1AE8C42}"/>
              </a:ext>
            </a:extLst>
          </p:cNvPr>
          <p:cNvSpPr/>
          <p:nvPr/>
        </p:nvSpPr>
        <p:spPr>
          <a:xfrm>
            <a:off x="-4958107" y="6490041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E43DF47-80E6-26A6-3355-5D044A0F2FD6}"/>
              </a:ext>
            </a:extLst>
          </p:cNvPr>
          <p:cNvSpPr/>
          <p:nvPr/>
        </p:nvSpPr>
        <p:spPr>
          <a:xfrm>
            <a:off x="-4919712" y="1456088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A10D80A-9703-CDB2-405F-11DC38E43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376" y="1728878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14" name="Ovál 13">
            <a:extLst>
              <a:ext uri="{FF2B5EF4-FFF2-40B4-BE49-F238E27FC236}">
                <a16:creationId xmlns:a16="http://schemas.microsoft.com/office/drawing/2014/main" id="{8CFB6363-796B-9966-F3EF-F1FD8A747C6D}"/>
              </a:ext>
            </a:extLst>
          </p:cNvPr>
          <p:cNvSpPr/>
          <p:nvPr/>
        </p:nvSpPr>
        <p:spPr>
          <a:xfrm>
            <a:off x="-4229559" y="3639749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interiér, světlo&#10;&#10;Popis byl vytvořen automaticky">
            <a:extLst>
              <a:ext uri="{FF2B5EF4-FFF2-40B4-BE49-F238E27FC236}">
                <a16:creationId xmlns:a16="http://schemas.microsoft.com/office/drawing/2014/main" id="{CB93341C-51E0-BF58-C05D-15B73AC3C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22" y="3976455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D3071E4-2E78-62E4-8886-0C4C2B2F1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5738" y="6774133"/>
            <a:ext cx="1780445" cy="1780445"/>
          </a:xfrm>
          <a:prstGeom prst="rect">
            <a:avLst/>
          </a:prstGeom>
        </p:spPr>
      </p:pic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FBD38C23-4E06-6716-3133-A813A7F3A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27078" y="4290723"/>
            <a:ext cx="914400" cy="914400"/>
          </a:xfrm>
          <a:prstGeom prst="rect">
            <a:avLst/>
          </a:prstGeom>
        </p:spPr>
      </p:pic>
      <p:pic>
        <p:nvPicPr>
          <p:cNvPr id="20" name="Grafický objekt 19" descr="Robot obrys">
            <a:extLst>
              <a:ext uri="{FF2B5EF4-FFF2-40B4-BE49-F238E27FC236}">
                <a16:creationId xmlns:a16="http://schemas.microsoft.com/office/drawing/2014/main" id="{631FDA08-90D4-F634-2AB9-F51E688D0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11032" y="62011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3" grpId="0" animBg="1"/>
      <p:bldP spid="55" grpId="0" animBg="1"/>
      <p:bldP spid="56" grpId="0"/>
      <p:bldP spid="57" grpId="0" animBg="1"/>
      <p:bldP spid="59" grpId="0" animBg="1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délník: se zakulacenými rohy 98">
            <a:extLst>
              <a:ext uri="{FF2B5EF4-FFF2-40B4-BE49-F238E27FC236}">
                <a16:creationId xmlns:a16="http://schemas.microsoft.com/office/drawing/2014/main" id="{54A584F7-B418-09CC-C69D-3D34F88B2AE9}"/>
              </a:ext>
            </a:extLst>
          </p:cNvPr>
          <p:cNvSpPr/>
          <p:nvPr/>
        </p:nvSpPr>
        <p:spPr>
          <a:xfrm>
            <a:off x="4864947" y="4148785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bdélník: se zakulacenými rohy 96">
            <a:extLst>
              <a:ext uri="{FF2B5EF4-FFF2-40B4-BE49-F238E27FC236}">
                <a16:creationId xmlns:a16="http://schemas.microsoft.com/office/drawing/2014/main" id="{D8C90CF8-AA2A-176A-2C49-0EEE8CA9DA11}"/>
              </a:ext>
            </a:extLst>
          </p:cNvPr>
          <p:cNvSpPr/>
          <p:nvPr/>
        </p:nvSpPr>
        <p:spPr>
          <a:xfrm>
            <a:off x="4867059" y="1584898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3" name="Ovál 92">
            <a:extLst>
              <a:ext uri="{FF2B5EF4-FFF2-40B4-BE49-F238E27FC236}">
                <a16:creationId xmlns:a16="http://schemas.microsoft.com/office/drawing/2014/main" id="{AB57B27F-4456-220A-347A-B2C646C560FA}"/>
              </a:ext>
            </a:extLst>
          </p:cNvPr>
          <p:cNvSpPr/>
          <p:nvPr/>
        </p:nvSpPr>
        <p:spPr>
          <a:xfrm>
            <a:off x="-400290" y="4671033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1" name="Ovál 90">
            <a:extLst>
              <a:ext uri="{FF2B5EF4-FFF2-40B4-BE49-F238E27FC236}">
                <a16:creationId xmlns:a16="http://schemas.microsoft.com/office/drawing/2014/main" id="{9F485113-4B33-A13D-8998-CCD27AD364BF}"/>
              </a:ext>
            </a:extLst>
          </p:cNvPr>
          <p:cNvSpPr/>
          <p:nvPr/>
        </p:nvSpPr>
        <p:spPr>
          <a:xfrm>
            <a:off x="-201101" y="-304751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0" name="Ovál 89">
            <a:extLst>
              <a:ext uri="{FF2B5EF4-FFF2-40B4-BE49-F238E27FC236}">
                <a16:creationId xmlns:a16="http://schemas.microsoft.com/office/drawing/2014/main" id="{939686D4-7D5D-D945-95B7-7B7C08BA4B0C}"/>
              </a:ext>
            </a:extLst>
          </p:cNvPr>
          <p:cNvSpPr/>
          <p:nvPr/>
        </p:nvSpPr>
        <p:spPr>
          <a:xfrm>
            <a:off x="340475" y="1807519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9" name="Obdélník: se zakulacenými rohy 88">
            <a:extLst>
              <a:ext uri="{FF2B5EF4-FFF2-40B4-BE49-F238E27FC236}">
                <a16:creationId xmlns:a16="http://schemas.microsoft.com/office/drawing/2014/main" id="{83FCBB87-B2B9-A9DD-2DFE-BC744422A35E}"/>
              </a:ext>
            </a:extLst>
          </p:cNvPr>
          <p:cNvSpPr/>
          <p:nvPr/>
        </p:nvSpPr>
        <p:spPr>
          <a:xfrm>
            <a:off x="5723847" y="143379"/>
            <a:ext cx="5287142" cy="1099024"/>
          </a:xfrm>
          <a:prstGeom prst="roundRect">
            <a:avLst>
              <a:gd name="adj" fmla="val 50000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FACAF133-E638-7E40-96D0-61BBB0030A03}"/>
              </a:ext>
            </a:extLst>
          </p:cNvPr>
          <p:cNvSpPr/>
          <p:nvPr/>
        </p:nvSpPr>
        <p:spPr>
          <a:xfrm>
            <a:off x="-400290" y="4671033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7A270F24-1755-B898-8E8A-1CFC0863B818}"/>
              </a:ext>
            </a:extLst>
          </p:cNvPr>
          <p:cNvSpPr/>
          <p:nvPr/>
        </p:nvSpPr>
        <p:spPr>
          <a:xfrm>
            <a:off x="327670" y="1807519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25AB187E-BC82-4DC0-17A6-60C99F446DA9}"/>
              </a:ext>
            </a:extLst>
          </p:cNvPr>
          <p:cNvSpPr/>
          <p:nvPr/>
        </p:nvSpPr>
        <p:spPr>
          <a:xfrm>
            <a:off x="-373057" y="-376549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579D23A-72FD-8851-7BAD-57F59FC8B6B9}"/>
              </a:ext>
            </a:extLst>
          </p:cNvPr>
          <p:cNvSpPr/>
          <p:nvPr/>
        </p:nvSpPr>
        <p:spPr>
          <a:xfrm>
            <a:off x="-238644" y="4814294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97E98FCC-1324-3644-E09F-AE50FE44D458}"/>
              </a:ext>
            </a:extLst>
          </p:cNvPr>
          <p:cNvSpPr/>
          <p:nvPr/>
        </p:nvSpPr>
        <p:spPr>
          <a:xfrm>
            <a:off x="-200249" y="-219659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5F6EC939-6782-3FA4-8C70-D5CDA4B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13" y="53131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51" name="Ovál 50">
            <a:extLst>
              <a:ext uri="{FF2B5EF4-FFF2-40B4-BE49-F238E27FC236}">
                <a16:creationId xmlns:a16="http://schemas.microsoft.com/office/drawing/2014/main" id="{47C50DDC-0353-9A24-98E8-DA84A052044F}"/>
              </a:ext>
            </a:extLst>
          </p:cNvPr>
          <p:cNvSpPr/>
          <p:nvPr/>
        </p:nvSpPr>
        <p:spPr>
          <a:xfrm>
            <a:off x="489904" y="1964002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6" name="Obrázek 45" descr="Obsah obrázku interiér, světlo&#10;&#10;Popis byl vytvořen automaticky">
            <a:extLst>
              <a:ext uri="{FF2B5EF4-FFF2-40B4-BE49-F238E27FC236}">
                <a16:creationId xmlns:a16="http://schemas.microsoft.com/office/drawing/2014/main" id="{20F3017A-F396-1096-3850-23336D67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1" y="2300708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06FF196-4865-60CD-8CA7-003BBDC7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" y="5098386"/>
            <a:ext cx="1780445" cy="1780445"/>
          </a:xfrm>
          <a:prstGeom prst="rect">
            <a:avLst/>
          </a:prstGeom>
        </p:spPr>
      </p:pic>
      <p:sp>
        <p:nvSpPr>
          <p:cNvPr id="83" name="Obdélník: se zakulacenými rohy 82">
            <a:extLst>
              <a:ext uri="{FF2B5EF4-FFF2-40B4-BE49-F238E27FC236}">
                <a16:creationId xmlns:a16="http://schemas.microsoft.com/office/drawing/2014/main" id="{B8C867C0-8B29-04FE-2AB4-E84ADDF50260}"/>
              </a:ext>
            </a:extLst>
          </p:cNvPr>
          <p:cNvSpPr/>
          <p:nvPr/>
        </p:nvSpPr>
        <p:spPr>
          <a:xfrm>
            <a:off x="5684159" y="53131"/>
            <a:ext cx="5239656" cy="1089153"/>
          </a:xfrm>
          <a:prstGeom prst="roundRect">
            <a:avLst>
              <a:gd name="adj" fmla="val 50000"/>
            </a:avLst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A96F8EC4-5ACB-9E90-63CB-8A31F2556BFE}"/>
              </a:ext>
            </a:extLst>
          </p:cNvPr>
          <p:cNvSpPr txBox="1"/>
          <p:nvPr/>
        </p:nvSpPr>
        <p:spPr>
          <a:xfrm>
            <a:off x="6417130" y="205292"/>
            <a:ext cx="37737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Hlasový asistent</a:t>
            </a:r>
          </a:p>
        </p:txBody>
      </p:sp>
      <p:sp>
        <p:nvSpPr>
          <p:cNvPr id="95" name="TextovéPole 94">
            <a:extLst>
              <a:ext uri="{FF2B5EF4-FFF2-40B4-BE49-F238E27FC236}">
                <a16:creationId xmlns:a16="http://schemas.microsoft.com/office/drawing/2014/main" id="{7BED7BA4-154C-46A5-4C72-B7E186087F56}"/>
              </a:ext>
            </a:extLst>
          </p:cNvPr>
          <p:cNvSpPr txBox="1"/>
          <p:nvPr/>
        </p:nvSpPr>
        <p:spPr>
          <a:xfrm>
            <a:off x="4912922" y="4383101"/>
            <a:ext cx="7203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 hlavního se v hlasových asistentech nachází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Mikrofon – přes který uživatel komunikuje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Reproduktor – veškerý zvuk ze zařízení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Procesor - zpracovává data z mikrofonu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4C993A7F-27BD-E34B-4618-4C2ECBDF1FCD}"/>
              </a:ext>
            </a:extLst>
          </p:cNvPr>
          <p:cNvSpPr txBox="1"/>
          <p:nvPr/>
        </p:nvSpPr>
        <p:spPr>
          <a:xfrm>
            <a:off x="5007663" y="1801274"/>
            <a:ext cx="6954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Hlasové asistenty ovládáme pomocí hlasových příkazů. 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Mohou být software  např. v mobilu, nebo zařízení např.  Google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home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repack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 (viz zařízení vlevo)</a:t>
            </a:r>
          </a:p>
        </p:txBody>
      </p:sp>
    </p:spTree>
    <p:extLst>
      <p:ext uri="{BB962C8B-B14F-4D97-AF65-F5344CB8AC3E}">
        <p14:creationId xmlns:p14="http://schemas.microsoft.com/office/powerpoint/2010/main" val="425893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0352964C-0B1A-BB0E-632B-2156FE15EE57}"/>
              </a:ext>
            </a:extLst>
          </p:cNvPr>
          <p:cNvSpPr/>
          <p:nvPr/>
        </p:nvSpPr>
        <p:spPr>
          <a:xfrm>
            <a:off x="435733" y="2781295"/>
            <a:ext cx="4652315" cy="6372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4623302" y="232639"/>
            <a:ext cx="2945396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5019610" y="317624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435731" y="1659290"/>
            <a:ext cx="7720661" cy="929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504151" y="1693330"/>
            <a:ext cx="772066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Přes chytrou televizi můžeme otevřít internet, lze instalovat aplikace i přes Google Play </a:t>
            </a:r>
            <a:r>
              <a:rPr lang="cs-CZ" sz="25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Store</a:t>
            </a:r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446100" y="3648546"/>
            <a:ext cx="3659861" cy="210945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582947" y="3778544"/>
            <a:ext cx="3913358" cy="2556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Tizen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samsung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)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Apple TV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Android (Philips, Sony) </a:t>
            </a:r>
          </a:p>
          <a:p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</a:t>
            </a:r>
            <a:r>
              <a:rPr lang="cs-CZ" sz="28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WebOS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(LG)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2040347"/>
                  </p:ext>
                </p:extLst>
              </p:nvPr>
            </p:nvGraphicFramePr>
            <p:xfrm>
              <a:off x="8836429" y="2714051"/>
              <a:ext cx="3255967" cy="20090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5967" cy="2009003"/>
                    </a:xfrm>
                    <a:prstGeom prst="rect">
                      <a:avLst/>
                    </a:prstGeom>
                  </am3d:spPr>
                  <am3d:camera>
                    <am3d:pos x="0" y="0" z="556854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769" d="1000000"/>
                    <am3d:preTrans dx="2" dy="-10912790" dz="-20403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77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09981C13-E293-FEA9-A065-0C9E1724DB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6429" y="2714051"/>
                <a:ext cx="3255967" cy="200900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ovéPole 19">
            <a:extLst>
              <a:ext uri="{FF2B5EF4-FFF2-40B4-BE49-F238E27FC236}">
                <a16:creationId xmlns:a16="http://schemas.microsoft.com/office/drawing/2014/main" id="{9240284E-3C63-7F59-422C-73146A9071D6}"/>
              </a:ext>
            </a:extLst>
          </p:cNvPr>
          <p:cNvSpPr txBox="1"/>
          <p:nvPr/>
        </p:nvSpPr>
        <p:spPr>
          <a:xfrm>
            <a:off x="448613" y="2819098"/>
            <a:ext cx="7903794" cy="637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Smart TV mají své operační systémy: </a:t>
            </a:r>
          </a:p>
        </p:txBody>
      </p:sp>
    </p:spTree>
    <p:extLst>
      <p:ext uri="{BB962C8B-B14F-4D97-AF65-F5344CB8AC3E}">
        <p14:creationId xmlns:p14="http://schemas.microsoft.com/office/powerpoint/2010/main" val="1920172599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-6469724" y="-40501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-6124982" y="-335886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35D3084-993A-AE6B-2C3E-B79E196A514F}"/>
              </a:ext>
            </a:extLst>
          </p:cNvPr>
          <p:cNvSpPr/>
          <p:nvPr/>
        </p:nvSpPr>
        <p:spPr>
          <a:xfrm>
            <a:off x="-10927574" y="-504572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31159" y="-40501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45726" y="2001761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2F071C3-5029-9D13-6BE8-746D82FE8169}"/>
              </a:ext>
            </a:extLst>
          </p:cNvPr>
          <p:cNvSpPr/>
          <p:nvPr/>
        </p:nvSpPr>
        <p:spPr>
          <a:xfrm>
            <a:off x="96264" y="325616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Plná baterie se souvislou výplní">
            <a:extLst>
              <a:ext uri="{FF2B5EF4-FFF2-40B4-BE49-F238E27FC236}">
                <a16:creationId xmlns:a16="http://schemas.microsoft.com/office/drawing/2014/main" id="{156C6F2F-0ECE-B3F3-5171-F62371E85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080" y="392985"/>
            <a:ext cx="916925" cy="916925"/>
          </a:xfrm>
          <a:prstGeom prst="rect">
            <a:avLst/>
          </a:prstGeom>
        </p:spPr>
      </p:pic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401880" y="479722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45726" y="3824536"/>
            <a:ext cx="9855200" cy="2002233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1679834" y="2090072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Díky chytré domácnosti můžete ušetřit jak elektřinu, tak i peníze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679834" y="3958203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Chytrá domácnost šetří energii tím, že sleduje a automaticky reguluje spotřebu v závislosti na používání místností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9693"/>
      </p:ext>
    </p:extLst>
  </p:cSld>
  <p:clrMapOvr>
    <a:masterClrMapping/>
  </p:clrMapOvr>
  <p:transition spd="slow">
    <p:cover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Chytré žárovky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25915"/>
                  </p:ext>
                </p:extLst>
              </p:nvPr>
            </p:nvGraphicFramePr>
            <p:xfrm>
              <a:off x="461237" y="1358113"/>
              <a:ext cx="1923509" cy="4492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3509" cy="449217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6231" ay="-1265626" az="-103224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99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237" y="1358113"/>
                <a:ext cx="1923509" cy="449217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7807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Jsou to LED žárovky které můžeme propojit přes internet 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2928081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Šetří energii tím, že se vypnou v době, když jsou všechny místnosti nevyužívány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42105" y="4115205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83031" y="4180751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Automatické zapínaní a vypínaní pomocí senzorů nebo časovačů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3742105" y="5274731"/>
            <a:ext cx="7671289" cy="7027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783031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Možnost nastavit barvu nebo teplotu světla</a:t>
            </a:r>
          </a:p>
          <a:p>
            <a:endParaRPr lang="cs-CZ" sz="25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5139"/>
      </p:ext>
    </p:extLst>
  </p:cSld>
  <p:clrMapOvr>
    <a:masterClrMapping/>
  </p:clrMapOvr>
  <p:transition spd="slow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904</Words>
  <Application>Microsoft Office PowerPoint</Application>
  <PresentationFormat>Širokoúhlá obrazovka</PresentationFormat>
  <Paragraphs>107</Paragraphs>
  <Slides>21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Franklin Gothic Demi</vt:lpstr>
      <vt:lpstr>Franklin Gothic Demi Cond</vt:lpstr>
      <vt:lpstr>Motiv Office</vt:lpstr>
      <vt:lpstr>Internet věcí a chytrá domácnost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Chytrá domácnost pro git</dc:title>
  <dc:creator>Pávek Lukáš</dc:creator>
  <cp:lastModifiedBy>Pávek Lukáš</cp:lastModifiedBy>
  <cp:revision>69</cp:revision>
  <dcterms:created xsi:type="dcterms:W3CDTF">2023-01-02T20:56:14Z</dcterms:created>
  <dcterms:modified xsi:type="dcterms:W3CDTF">2023-01-19T20:42:07Z</dcterms:modified>
</cp:coreProperties>
</file>